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14"/>
  </p:notesMasterIdLst>
  <p:handoutMasterIdLst>
    <p:handoutMasterId r:id="rId15"/>
  </p:handoutMasterIdLst>
  <p:sldIdLst>
    <p:sldId id="429" r:id="rId2"/>
    <p:sldId id="426" r:id="rId3"/>
    <p:sldId id="436" r:id="rId4"/>
    <p:sldId id="437" r:id="rId5"/>
    <p:sldId id="433" r:id="rId6"/>
    <p:sldId id="434" r:id="rId7"/>
    <p:sldId id="435" r:id="rId8"/>
    <p:sldId id="431" r:id="rId9"/>
    <p:sldId id="432" r:id="rId10"/>
    <p:sldId id="430" r:id="rId11"/>
    <p:sldId id="427" r:id="rId12"/>
    <p:sldId id="425" r:id="rId13"/>
  </p:sldIdLst>
  <p:sldSz cx="9144000" cy="6858000" type="screen4x3"/>
  <p:notesSz cx="6858000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Дмитрий Фетисов" initials="ДФ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CF9D"/>
    <a:srgbClr val="CCFFFF"/>
    <a:srgbClr val="FFFFCC"/>
    <a:srgbClr val="FFFFFF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4615" autoAdjust="0"/>
    <p:restoredTop sz="85872" autoAdjust="0"/>
  </p:normalViewPr>
  <p:slideViewPr>
    <p:cSldViewPr>
      <p:cViewPr>
        <p:scale>
          <a:sx n="86" d="100"/>
          <a:sy n="86" d="100"/>
        </p:scale>
        <p:origin x="-330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85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2082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D9FB68-17A3-4D73-8977-47F37CE9A09C}" type="datetimeFigureOut">
              <a:rPr lang="ru-RU" smtClean="0"/>
              <a:t>31.01.2018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718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377363"/>
            <a:ext cx="29718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9F456-439E-4EBA-86E8-900C111FDA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12918-D776-47B5-B298-A9698A1CA54E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689515"/>
            <a:ext cx="5486400" cy="4442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71800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377316"/>
            <a:ext cx="2971800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15977D-9A5A-45CA-A236-9BBFF46B9C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945892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60438" y="739775"/>
            <a:ext cx="4938712" cy="3703638"/>
          </a:xfrm>
          <a:ln/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69BAB1D-BFF3-4DB2-ABBB-038A31C7D8AC}" type="slidenum">
              <a:rPr lang="ru-RU" altLang="ru-RU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2</a:t>
            </a:fld>
            <a:endParaRPr lang="ru-RU" altLang="ru-RU" smtClean="0">
              <a:latin typeface="Arial" pitchFamily="34" charset="0"/>
            </a:endParaRPr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77175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00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Приказ Минфина России от 01.12.2010 N 157н</a:t>
            </a:r>
          </a:p>
          <a:p>
            <a:r>
              <a:rPr lang="ru-RU" sz="100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(ред. от 27.09.2017)</a:t>
            </a:r>
          </a:p>
          <a:p>
            <a:r>
              <a:rPr lang="ru-RU" sz="100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"Об утверждении Единого плана счетов бухгалтерского учета для органов государственной власти (государственных органов), </a:t>
            </a:r>
            <a:r>
              <a:rPr lang="ru-RU" sz="1000" kern="1200" baseline="0" dirty="0" err="1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органов</a:t>
            </a:r>
            <a:r>
              <a:rPr lang="ru-RU" sz="100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местного самоуправления, органов управления государственными внебюджетными фондами, государственных академий наук, государственных (муниципальных) учреждений и Инструкции по его применению"</a:t>
            </a:r>
          </a:p>
          <a:p>
            <a:r>
              <a:rPr lang="ru-RU" sz="1000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(Зарегистрировано в Минюсте России 30.12.2010 N 19452)</a:t>
            </a:r>
          </a:p>
          <a:p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60438" y="739775"/>
            <a:ext cx="4938712" cy="3703638"/>
          </a:xfrm>
          <a:ln/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69BAB1D-BFF3-4DB2-ABBB-038A31C7D8AC}" type="slidenum">
              <a:rPr lang="ru-RU" altLang="ru-RU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10</a:t>
            </a:fld>
            <a:endParaRPr lang="ru-RU" altLang="ru-RU" smtClean="0">
              <a:latin typeface="Arial" pitchFamily="34" charset="0"/>
            </a:endParaRPr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771757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60438" y="739775"/>
            <a:ext cx="4938712" cy="3703638"/>
          </a:xfrm>
          <a:ln/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69BAB1D-BFF3-4DB2-ABBB-038A31C7D8AC}" type="slidenum">
              <a:rPr lang="ru-RU" altLang="ru-RU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11</a:t>
            </a:fld>
            <a:endParaRPr lang="ru-RU" altLang="ru-RU" smtClean="0">
              <a:latin typeface="Arial" pitchFamily="34" charset="0"/>
            </a:endParaRPr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771757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60438" y="739775"/>
            <a:ext cx="4938712" cy="3703638"/>
          </a:xfrm>
          <a:ln/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69BAB1D-BFF3-4DB2-ABBB-038A31C7D8AC}" type="slidenum">
              <a:rPr lang="ru-RU" altLang="ru-RU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12</a:t>
            </a:fld>
            <a:endParaRPr lang="ru-RU" altLang="ru-RU" smtClean="0">
              <a:latin typeface="Arial" pitchFamily="34" charset="0"/>
            </a:endParaRPr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77175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8DEA5-F286-4301-8DF3-4C4A35B99007}" type="datetime1">
              <a:rPr lang="ru-RU" smtClean="0"/>
              <a:t>31.01.2018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2D8CC-15F1-4BC7-A481-5701026E4E47}" type="datetime1">
              <a:rPr lang="ru-RU" smtClean="0"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343A0-DE1A-43B0-95D1-9FDF39E25C91}" type="datetime1">
              <a:rPr lang="ru-RU" smtClean="0"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EC52E-5181-4689-ADEC-582E7A92D4EC}" type="datetime1">
              <a:rPr lang="ru-RU" smtClean="0"/>
              <a:t>31.01.2018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0882B-15A5-4B10-9F83-8A38F160CF21}" type="datetime1">
              <a:rPr lang="ru-RU" smtClean="0"/>
              <a:t>31.01.2018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1FC7A-6EFB-4B07-8AF8-1F2382DD0E17}" type="datetime1">
              <a:rPr lang="ru-RU" smtClean="0"/>
              <a:t>31.01.2018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20E9A-3B2C-4D12-A4F6-0D723BDEE8AD}" type="datetime1">
              <a:rPr lang="ru-RU" smtClean="0"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4E725-B718-4648-802D-2C0BFAB357D8}" type="datetime1">
              <a:rPr lang="ru-RU" smtClean="0"/>
              <a:t>31.01.2018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D5197-7F4A-4116-B8FF-36F3BB1A2CFB}" type="datetime1">
              <a:rPr lang="ru-RU" smtClean="0"/>
              <a:t>31.01.2018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B14A6-8406-4B75-8D4E-D958749363A6}" type="datetime1">
              <a:rPr lang="ru-RU" smtClean="0"/>
              <a:t>31.01.2018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35C34-A96B-40B1-983C-77B31A73F99E}" type="datetime1">
              <a:rPr lang="ru-RU" smtClean="0"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52A35DE-6AF4-4216-92E1-ABCC6214F0C0}" type="datetime1">
              <a:rPr lang="ru-RU" smtClean="0"/>
              <a:t>31.01.2018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322E743FAC09FBC19FF8821984CF96A3FC47991117D42201EDEF73995751BCEE546B8F2532888B01y8f1G" TargetMode="External"/><Relationship Id="rId2" Type="http://schemas.openxmlformats.org/officeDocument/2006/relationships/hyperlink" Target="consultantplus://offline/ref=322E743FAC09FBC19FF8821984CF96A3FF409C1E11DF7F0BE5B67F9B505EE3F953228324318A8Ay0fB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consultantplus://offline/ref=322E743FAC09FBC19FF89E1391BBC3F0F0459F1914DD2201EDEF739957y5f1G" TargetMode="External"/><Relationship Id="rId5" Type="http://schemas.openxmlformats.org/officeDocument/2006/relationships/hyperlink" Target="consultantplus://offline/ref=322E743FAC09FBC19FF8821984CF96A3FC47991117D42201EDEF73995751BCEE546B8F2532888B06y8f8G" TargetMode="External"/><Relationship Id="rId4" Type="http://schemas.openxmlformats.org/officeDocument/2006/relationships/hyperlink" Target="consultantplus://offline/ref=322E743FAC09FBC19FF8821984CF96A3FC47991117D42201EDEF73995751BCEE546B8F2532888B00y8fAG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consultantplus://offline/ref=7A9D79AD0BE3115D59BB836D3187370336C03B12DEC27B4837ECDF8562AE73C0C0FCEED3191FEB4BBEjDG" TargetMode="External"/><Relationship Id="rId3" Type="http://schemas.openxmlformats.org/officeDocument/2006/relationships/hyperlink" Target="consultantplus://offline/ref=7A9D79AD0BE3115D59BB836D3187370336C03B12DEC27B4837ECDF8562AE73C0C0FCEED3191FEB47BEj5G" TargetMode="External"/><Relationship Id="rId7" Type="http://schemas.openxmlformats.org/officeDocument/2006/relationships/hyperlink" Target="consultantplus://offline/ref=7A9D79AD0BE3115D59BB836D3187370336C03B12DEC27B4837ECDF8562AE73C0C0FCEED3191FEB4CBEj4G" TargetMode="External"/><Relationship Id="rId2" Type="http://schemas.openxmlformats.org/officeDocument/2006/relationships/hyperlink" Target="consultantplus://offline/ref=7A9D79AD0BE3115D59BB836D3187370336C03B12DEC27B4837ECDF8562AE73C0C0FCEED3191FEB4BBEjA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consultantplus://offline/ref=7A9D79AD0BE3115D59BB836D3187370336C03B12DEC27B4837ECDF8562AE73C0C0FCEED3191FEA49BEjCG" TargetMode="External"/><Relationship Id="rId5" Type="http://schemas.openxmlformats.org/officeDocument/2006/relationships/hyperlink" Target="consultantplus://offline/ref=7A9D79AD0BE3115D59BB836D3187370336C03B12DEC27B4837ECDF8562AE73C0C0FCEED3191FEA4ABEj4G" TargetMode="External"/><Relationship Id="rId10" Type="http://schemas.openxmlformats.org/officeDocument/2006/relationships/hyperlink" Target="consultantplus://offline/ref=7A9D79AD0BE3115D59BB836D3187370336C03B12DEC27B4837ECDF8562AE73C0C0FCEED3191FEB49BEjCG" TargetMode="External"/><Relationship Id="rId4" Type="http://schemas.openxmlformats.org/officeDocument/2006/relationships/hyperlink" Target="consultantplus://offline/ref=7A9D79AD0BE3115D59BB836D3187370336C03B12DEC27B4837ECDF8562AE73C0C0FCEED3191FEA4FBEjFG" TargetMode="External"/><Relationship Id="rId9" Type="http://schemas.openxmlformats.org/officeDocument/2006/relationships/hyperlink" Target="consultantplus://offline/ref=7A9D79AD0BE3115D59BB836D3187370336C03B12DEC27B4837ECDF8562AE73C0C0FCEED3191FEB4ABEjD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DD8B212246F95C49D30783DEAAC44DC602E82477BE44E272B86C71E6917190254FFF86FBFA5CA117DFtBG" TargetMode="External"/><Relationship Id="rId2" Type="http://schemas.openxmlformats.org/officeDocument/2006/relationships/hyperlink" Target="consultantplus://offline/ref=166E3F3B237EE3EF50EE53DB683C2C145FD0AD92A85E55E46029BB037638D1E85DFA33E24D5EAF1Ao4k1G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B15E7B7A55B01F3C98CCB8B83F6A787012809F490126217C6E7F908623203C09FCC24809D6CF3F1BwFQAG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285720" y="2571744"/>
            <a:ext cx="8686800" cy="121444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Инвентаризация имущества в 2018 году</a:t>
            </a:r>
            <a:endParaRPr kumimoji="0" lang="ru-RU" sz="2400" b="1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4"/>
          <p:cNvSpPr>
            <a:spLocks/>
          </p:cNvSpPr>
          <p:nvPr/>
        </p:nvSpPr>
        <p:spPr bwMode="auto">
          <a:xfrm>
            <a:off x="1000100" y="571480"/>
            <a:ext cx="7643866" cy="4929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00" tIns="12700" rIns="12700" bIns="12700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t>     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t>Учетной политикой регулируются следующие моменты по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t>ведению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t>бухгалтерского учета ОС</a:t>
            </a:r>
            <a:r>
              <a:rPr lang="ru-RU" alt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t>: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применяемые способы амортизации относительно групп объектов основных средств;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особенности применения первичных (сводных) учетных документов при отражении операций по объектам основных средств, в том числе при изменении их стоимостных оценок в бухгалтерском учете;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порядок проведения инвентаризации объектов основных средств;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особенности ведения учета отдельных объектов основных средств, учитываемых на балансовых счетах вне зависимости от их стоимости, например: объектов особого хранения (оружия, специальных средств (оборудования), особо ценного имущества и т.п.);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порядок определения стоимостных оценок объектов имущества, полученных в рамках необменных операций (дарения, принятия выморочного имущества, безвозмездного получения имущества, получения объектов имущества по распоряжению его собственника без указания стоимостных оценок), а также при выявлении объектов, созданных в рамках проведения ремонтных работ, соответствующих критериям признания объектов основных средств.</a:t>
            </a:r>
          </a:p>
          <a:p>
            <a:pPr eaLnBrk="1" hangingPunct="1">
              <a:lnSpc>
                <a:spcPct val="95000"/>
              </a:lnSpc>
              <a:spcBef>
                <a:spcPts val="575"/>
              </a:spcBef>
              <a:buClr>
                <a:srgbClr val="014B65"/>
              </a:buClr>
              <a:buFont typeface="Lucida Grande"/>
              <a:buNone/>
            </a:pPr>
            <a:endParaRPr lang="ru-RU" alt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  <a:p>
            <a:pPr eaLnBrk="1" hangingPunct="1">
              <a:lnSpc>
                <a:spcPct val="95000"/>
              </a:lnSpc>
              <a:spcBef>
                <a:spcPts val="575"/>
              </a:spcBef>
              <a:buClr>
                <a:srgbClr val="014B65"/>
              </a:buClr>
              <a:buFont typeface="Lucida Grande"/>
              <a:buNone/>
            </a:pPr>
            <a:endParaRPr lang="en-US" alt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197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4"/>
          <p:cNvSpPr>
            <a:spLocks/>
          </p:cNvSpPr>
          <p:nvPr/>
        </p:nvSpPr>
        <p:spPr bwMode="auto">
          <a:xfrm>
            <a:off x="1857356" y="2786058"/>
            <a:ext cx="5656510" cy="72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00" tIns="12700" rIns="12700" bIns="12700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ts val="575"/>
              </a:spcBef>
              <a:buClr>
                <a:srgbClr val="014B65"/>
              </a:buClr>
              <a:buFont typeface="Lucida Grande"/>
              <a:buNone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t>      </a:t>
            </a:r>
            <a:endParaRPr lang="en-US" alt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357297"/>
            <a:ext cx="785818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целях получения дополнительных данных для раскрытия бухгалтерской (финансовой) отчетности субъект учета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при формировании своей учетной политики вправе предусмотреть следующую аналитику по объектам основных средств:</a:t>
            </a:r>
          </a:p>
          <a:p>
            <a:pPr marL="536575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получено во временное владение (пользование) (объекты учета финансовой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неоперационной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аренды);</a:t>
            </a:r>
          </a:p>
          <a:p>
            <a:pPr marL="536575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передано во временное владение (пользование) (при операционной аренде);</a:t>
            </a:r>
          </a:p>
          <a:p>
            <a:pPr marL="536575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получено в безвозмездное пользование (объекты учета финансовой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неоперационной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аренды);</a:t>
            </a:r>
          </a:p>
          <a:p>
            <a:pPr marL="536575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передано в безвозмездное пользование (при операционной аренде);</a:t>
            </a:r>
          </a:p>
          <a:p>
            <a:pPr marL="536575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 эксплуатации;</a:t>
            </a:r>
          </a:p>
          <a:p>
            <a:pPr marL="536575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 запасе;</a:t>
            </a:r>
          </a:p>
          <a:p>
            <a:pPr marL="536575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 консервации;</a:t>
            </a:r>
          </a:p>
          <a:p>
            <a:pPr marL="536575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иная категория объектов бухгалтерского учета.</a:t>
            </a:r>
          </a:p>
        </p:txBody>
      </p:sp>
    </p:spTree>
    <p:extLst>
      <p:ext uri="{BB962C8B-B14F-4D97-AF65-F5344CB8AC3E}">
        <p14:creationId xmlns="" xmlns:p14="http://schemas.microsoft.com/office/powerpoint/2010/main" val="337197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4"/>
          <p:cNvSpPr>
            <a:spLocks/>
          </p:cNvSpPr>
          <p:nvPr/>
        </p:nvSpPr>
        <p:spPr bwMode="auto">
          <a:xfrm>
            <a:off x="1857356" y="2786058"/>
            <a:ext cx="5656510" cy="72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00" tIns="12700" rIns="12700" bIns="12700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ts val="575"/>
              </a:spcBef>
              <a:buClr>
                <a:srgbClr val="014B65"/>
              </a:buClr>
              <a:buFont typeface="Lucida Grande"/>
              <a:buNone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t>      Спасибо </a:t>
            </a: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t>за внимание!</a:t>
            </a:r>
            <a:endParaRPr lang="en-US" alt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197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4"/>
          <p:cNvSpPr>
            <a:spLocks/>
          </p:cNvSpPr>
          <p:nvPr/>
        </p:nvSpPr>
        <p:spPr bwMode="auto">
          <a:xfrm>
            <a:off x="1000100" y="571480"/>
            <a:ext cx="7643866" cy="4929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00" tIns="12700" rIns="12700" bIns="12700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 проведении инвентаризации организация руководствуется методическими указаниями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Минфина РФ от 13.06.1995 N 49</a:t>
            </a:r>
          </a:p>
          <a:p>
            <a:pPr algn="just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(ред. от 08.11.2010)</a:t>
            </a:r>
          </a:p>
          <a:p>
            <a:pPr marL="0" indent="0" algn="just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"Об утверждении Методических указаний по инвентаризации имущества и финансовых обязательств"</a:t>
            </a: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Приказом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Минфина России от 17.11.2017 N 194н</a:t>
            </a: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«О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внесении изменений в приказ Министерства финансов Российской Федерации от 30 марта 2015 г. </a:t>
            </a:r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N 52н "Об утверждении форм первичных учетных документов и регистров бухгалтерского учета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применяемых органами государственной власти (государственными органами),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органами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местного самоуправления, органами управления государственными внебюджетными фондами, государственными (муниципальными) учреждениями, и Методических указаний по их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применению».</a:t>
            </a:r>
          </a:p>
          <a:p>
            <a:pPr algn="just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alt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t>     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95000"/>
              </a:lnSpc>
              <a:spcBef>
                <a:spcPts val="575"/>
              </a:spcBef>
              <a:buClr>
                <a:srgbClr val="014B65"/>
              </a:buClr>
              <a:buNone/>
            </a:pPr>
            <a:endParaRPr lang="ru-RU" alt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  <a:p>
            <a:pPr algn="just" eaLnBrk="1" hangingPunct="1">
              <a:lnSpc>
                <a:spcPct val="95000"/>
              </a:lnSpc>
              <a:spcBef>
                <a:spcPts val="575"/>
              </a:spcBef>
              <a:buClr>
                <a:srgbClr val="014B65"/>
              </a:buClr>
              <a:buNone/>
            </a:pPr>
            <a:endParaRPr lang="en-US" alt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197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71480"/>
            <a:ext cx="7638553" cy="587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714356"/>
            <a:ext cx="7500990" cy="576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785794"/>
            <a:ext cx="75009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провести и оформить инвентаризацию (в том числе нефинансовых активов) (для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организации государственного сектора)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Порядок проведения инвентаризации состоит из следующих этапов.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1.Руководитель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учреждения подписывает приказ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(форма N ИНВ-22), в котором указывает следующие сведения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/>
              </a:rPr>
              <a:t>п. п. 2.2,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/>
              </a:rPr>
              <a:t>2.3,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/>
              </a:rPr>
              <a:t>2.8 Методических указаний по инвентаризации):</a:t>
            </a:r>
          </a:p>
          <a:p>
            <a:pPr lvl="1"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должности и Ф.И.О. председателя и членов инвентаризационной комиссии. В состав комиссии могут быть включены любые работники учреждения. Целесообразно, чтобы среди них были представители бухгалтерии и технические специалисты. Материально ответственные лица обязаны присутствовать при инвентаризации вверенного им имущества, но членами инвентаризационной комиссии быть 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могут;</a:t>
            </a:r>
          </a:p>
          <a:p>
            <a:pPr lvl="1"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причину проведения инвентаризации;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  <a:hlinkClick r:id="rId6"/>
            </a:endParaRPr>
          </a:p>
          <a:p>
            <a:pPr lvl="1"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срок, в течение которого надо провести инвентаризацию;</a:t>
            </a:r>
          </a:p>
          <a:p>
            <a:pPr lvl="1"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виды инвентаризируемых объектов учета.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500042"/>
            <a:ext cx="742955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2.Инвентаризационная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комиссия определяет: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наименования и количество имущества (основные средства, материальные запасы, деньги в кассе, денежные документы, бланки строгой отчетности, документарные ценные бумаги), имеющегося в учреждении, - путем натурального подсчета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п. 2.7 Методических указаний по инвентаризации). Одновременно с этим проверяется качественное состояние этих объектов (могут ли они использоваться по назначению);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виды активов, не имеющих материально-вещественной формы (безналичные деньги, НМА, финансовые вложения), - путем сверки документов, подтверждающих права организации на эти активы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/>
              </a:rPr>
              <a:t>п. п. 3.8,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/>
              </a:rPr>
              <a:t>3.14,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/>
              </a:rPr>
              <a:t>3.43 Методических указаний по инвентаризации);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 дебиторской и кредиторской задолженности - путем проведения сверки с контрагентами имеющейся кредиторской и дебиторской задолженности и проверки документов, подтверждающих существование обязательства или требования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/>
              </a:rPr>
              <a:t>п. 3.44 Методических указаний по инвентаризации).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Полученные данные комиссия заносит в соответствующие инвентаризационные описи (сличительные ведомости), на которых материально ответственные лица должны расписаться в том, что они присутствовали при проведении инвентаризации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7"/>
              </a:rPr>
              <a:t>п. п. 2.4,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8"/>
              </a:rPr>
              <a:t>2.5,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9"/>
              </a:rPr>
              <a:t>2.9 -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10"/>
              </a:rPr>
              <a:t>2.11 Методических указаний по инвентаризации).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28604"/>
            <a:ext cx="80724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 этого полученные данные сверяются с данными бухгалтерского (бюджетного) учета. Результат фиксируется в инвентаризационных описях (сличительных ведомостях)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п. 4.1 Методических указаний по инвентаризации).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357295"/>
          <a:ext cx="8643998" cy="5401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4710"/>
                <a:gridCol w="5429288"/>
              </a:tblGrid>
              <a:tr h="642945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kern="12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Объект инвентаризации 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kern="12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Формы документов, которые можно использовать для оформления проведения и результатов инвентаризации 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98180">
                <a:tc>
                  <a:txBody>
                    <a:bodyPr/>
                    <a:lstStyle/>
                    <a:p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Нефинансовые активы	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Инвентаризационная опись (сличительная ведомость) по объектам нефинансовых активов (форма N 0504087)</a:t>
                      </a:r>
                    </a:p>
                  </a:txBody>
                  <a:tcPr/>
                </a:tc>
              </a:tr>
              <a:tr h="5035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Касса	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Инвентаризационная опись наличных денежных средств (форма N 0504088)</a:t>
                      </a:r>
                    </a:p>
                  </a:txBody>
                  <a:tcPr/>
                </a:tc>
              </a:tr>
              <a:tr h="3632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Документарные ценные бумаги	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Инвентаризационная опись ценных бумаг (форма N 0504081)</a:t>
                      </a:r>
                    </a:p>
                  </a:txBody>
                  <a:tcPr/>
                </a:tc>
              </a:tr>
              <a:tr h="5035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Бланки строгой отчетности,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денежные документы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Инвентаризационная опись (сличительная ведомость) бланков строгой отчетности и денежных документов (форма N 0504086)</a:t>
                      </a:r>
                    </a:p>
                  </a:txBody>
                  <a:tcPr/>
                </a:tc>
              </a:tr>
              <a:tr h="6000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Денежные средства на лицевых (банковских) счетах	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Инвентаризационная опись остатков на счетах учета денежных средств (форма N 0504082)</a:t>
                      </a:r>
                    </a:p>
                  </a:txBody>
                  <a:tcPr/>
                </a:tc>
              </a:tr>
              <a:tr h="710952">
                <a:tc>
                  <a:txBody>
                    <a:bodyPr/>
                    <a:lstStyle/>
                    <a:p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Расчеты с покупателями, поставщиками и прочими дебиторами и кредиторами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Инвентаризационная опись расчетов с покупателями, поставщиками и прочими дебиторами и кредиторами (форма N 0504089)</a:t>
                      </a:r>
                    </a:p>
                  </a:txBody>
                  <a:tcPr/>
                </a:tc>
              </a:tr>
              <a:tr h="5658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Расчеты по доходам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Инвентаризационная опись расчетов по поступлениям </a:t>
                      </a: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3"/>
                        </a:rPr>
                        <a:t>(форма N 0504091)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109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Расчеты по кредитам, займам, ссудам	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Инвентаризационная опись задолженности по кредитам, займам (ссудам) (форма N 0504083)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357166"/>
            <a:ext cx="7786742" cy="10895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1 января 2018 г. изменена форма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инвентаризационной описи (сличительной ведомости) по объектам нефинансовых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активов (ф.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0504087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порядок ее заполнения.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описи нужно будет указывать состояние объекта (графа 8):</a:t>
            </a:r>
          </a:p>
          <a:p>
            <a:pPr>
              <a:buFontTx/>
              <a:buChar char="-"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объекты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основных средств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"в эксплуатации",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требуется ремонт",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находится на консервации",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соответствует требованиям эксплуатации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",</a:t>
            </a: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введен в эксплуатацию";</a:t>
            </a:r>
          </a:p>
          <a:p>
            <a:pPr>
              <a:buFontTx/>
              <a:buChar char="-"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материальные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запасы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"в запасе (для использования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)",</a:t>
            </a: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"в запасе (на хранении)",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ненадлежащего качества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",</a:t>
            </a: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"поврежден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",</a:t>
            </a: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"истек срок хранения";</a:t>
            </a:r>
          </a:p>
          <a:p>
            <a:pPr>
              <a:buFontTx/>
              <a:buChar char="-"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объекты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незавершенного строительства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строительство (приобретение) ведется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",</a:t>
            </a: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"объект законсервирован",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строительство объекта приостановлено без консервации",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передается в собственность иному публично-правовому образованию".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612845"/>
            <a:ext cx="77153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Кроме того, надо будет отразить целевую функцию актива (графа 9):</a:t>
            </a:r>
          </a:p>
          <a:p>
            <a:pPr>
              <a:buFontTx/>
              <a:buChar char="-"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объектов основных ср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едств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"введение в эксплуатацию",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ремонт",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консервация объекта",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дооснащение (дооборудование)",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списание",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утилизация";</a:t>
            </a:r>
          </a:p>
          <a:p>
            <a:pPr>
              <a:buFontTx/>
              <a:buChar char="-"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материальных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запасов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"использовать",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продолжить хранение",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списание",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ремонт";</a:t>
            </a:r>
          </a:p>
          <a:p>
            <a:pPr>
              <a:buFontTx/>
              <a:buChar char="-"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объектов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незавершенного строительства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завершение строительства (реконструкции, технического перевооружения)",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консервация",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приватизация (продажа) объекта незавершенного строительства", "передача объекта незавершенного строительства другим субъектам хозяйственной деятельности".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7497</TotalTime>
  <Words>1096</Words>
  <Application>Microsoft Office PowerPoint</Application>
  <PresentationFormat>Экран (4:3)</PresentationFormat>
  <Paragraphs>123</Paragraphs>
  <Slides>12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Маркова Е.М</dc:creator>
  <cp:lastModifiedBy>0160000301</cp:lastModifiedBy>
  <cp:revision>652</cp:revision>
  <cp:lastPrinted>2017-05-23T08:07:55Z</cp:lastPrinted>
  <dcterms:created xsi:type="dcterms:W3CDTF">2016-11-22T03:13:06Z</dcterms:created>
  <dcterms:modified xsi:type="dcterms:W3CDTF">2018-01-31T06:57:33Z</dcterms:modified>
</cp:coreProperties>
</file>